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80" r:id="rId4"/>
    <p:sldId id="281" r:id="rId5"/>
    <p:sldId id="282" r:id="rId6"/>
    <p:sldId id="283" r:id="rId7"/>
    <p:sldId id="260" r:id="rId8"/>
    <p:sldId id="261" r:id="rId9"/>
    <p:sldId id="284" r:id="rId10"/>
    <p:sldId id="285" r:id="rId11"/>
    <p:sldId id="263" r:id="rId12"/>
    <p:sldId id="279" r:id="rId13"/>
    <p:sldId id="264" r:id="rId14"/>
    <p:sldId id="265" r:id="rId15"/>
    <p:sldId id="266" r:id="rId16"/>
    <p:sldId id="267" r:id="rId17"/>
    <p:sldId id="268" r:id="rId18"/>
    <p:sldId id="269" r:id="rId19"/>
    <p:sldId id="270" r:id="rId20"/>
    <p:sldId id="272" r:id="rId21"/>
    <p:sldId id="277" r:id="rId22"/>
    <p:sldId id="286" r:id="rId23"/>
    <p:sldId id="258" r:id="rId24"/>
    <p:sldId id="259"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09"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66A5C8-F7A0-443F-BED7-2E93B4CA54ED}" type="datetimeFigureOut">
              <a:rPr lang="de-DE" smtClean="0"/>
              <a:t>27.07.2024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3927F-D44B-4CEE-B253-FB3B0F02F109}" type="slidenum">
              <a:rPr lang="de-DE" smtClean="0"/>
              <a:t>‹Nr.›</a:t>
            </a:fld>
            <a:endParaRPr lang="de-DE"/>
          </a:p>
        </p:txBody>
      </p:sp>
    </p:spTree>
    <p:extLst>
      <p:ext uri="{BB962C8B-B14F-4D97-AF65-F5344CB8AC3E}">
        <p14:creationId xmlns:p14="http://schemas.microsoft.com/office/powerpoint/2010/main" val="126040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Startseite zu Beginn des Workshops!</a:t>
            </a:r>
          </a:p>
          <a:p>
            <a:endParaRPr lang="de-DE" dirty="0"/>
          </a:p>
          <a:p>
            <a:r>
              <a:rPr lang="de-DE" dirty="0"/>
              <a:t>Ggf. eigene Hintergrundmusik starten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TN werden erneut herzlich begrüßt. Bereitgestelltes Obst und Getränke.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TN fehlen, wird empfohlen, bei den Erziehungsberechtigten anzurufen und nachzufragen, warum der*die TN fehlt.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b="1" i="0" dirty="0">
                <a:solidFill>
                  <a:srgbClr val="000000"/>
                </a:solidFill>
                <a:effectLst/>
              </a:rPr>
              <a:t>Je nach Energielevel und Zeitressourcen kann zu Beginn der Call &amp; Response-Rap durchgeführt werden</a:t>
            </a:r>
            <a:endParaRPr lang="de-DE" b="1" dirty="0"/>
          </a:p>
          <a:p>
            <a:endParaRPr lang="de-DE" dirty="0"/>
          </a:p>
          <a:p>
            <a:r>
              <a:rPr lang="de-DE" b="1" u="sng" dirty="0"/>
              <a:t>Call &amp; Response-Rap-Text:</a:t>
            </a:r>
          </a:p>
          <a:p>
            <a:endParaRPr lang="de-DE" b="1" dirty="0"/>
          </a:p>
          <a:p>
            <a:r>
              <a:rPr lang="de-DE" b="0" i="0" u="sng" dirty="0">
                <a:solidFill>
                  <a:srgbClr val="000000"/>
                </a:solidFill>
                <a:effectLst/>
                <a:latin typeface="YAF85S6bc_I 0"/>
              </a:rPr>
              <a:t>Intro:</a:t>
            </a:r>
            <a:endParaRPr lang="de-DE" u="sng" dirty="0">
              <a:solidFill>
                <a:srgbClr val="000000"/>
              </a:solidFill>
              <a:effectLst/>
              <a:latin typeface="YAF85S6bc_I 0"/>
            </a:endParaRPr>
          </a:p>
          <a:p>
            <a:r>
              <a:rPr lang="de-DE" b="0" i="0" dirty="0">
                <a:solidFill>
                  <a:srgbClr val="000000"/>
                </a:solidFill>
                <a:effectLst/>
                <a:latin typeface="YAF85S6bc_I 0"/>
              </a:rPr>
              <a:t>Yo Gang! Denkt noch mal zurück an die Cypher</a:t>
            </a:r>
            <a:endParaRPr lang="de-DE" dirty="0">
              <a:solidFill>
                <a:srgbClr val="000000"/>
              </a:solidFill>
              <a:effectLst/>
              <a:latin typeface="YAF85S6bc_I 0"/>
            </a:endParaRPr>
          </a:p>
          <a:p>
            <a:r>
              <a:rPr lang="de-DE" b="0" i="0" dirty="0">
                <a:solidFill>
                  <a:srgbClr val="000000"/>
                </a:solidFill>
                <a:effectLst/>
                <a:latin typeface="YAF85S6bc_I 0"/>
              </a:rPr>
              <a:t>An den Klimawandel, Food und so weiter</a:t>
            </a:r>
            <a:endParaRPr lang="de-DE" dirty="0">
              <a:solidFill>
                <a:srgbClr val="000000"/>
              </a:solidFill>
              <a:effectLst/>
              <a:latin typeface="YAF85S6bc_I 0"/>
            </a:endParaRPr>
          </a:p>
          <a:p>
            <a:r>
              <a:rPr lang="de-DE" b="0" i="0" dirty="0">
                <a:solidFill>
                  <a:srgbClr val="000000"/>
                </a:solidFill>
                <a:effectLst/>
                <a:latin typeface="YAF85S6bc_I 0"/>
              </a:rPr>
              <a:t>CO2-Fußabdruck und den Treibhauseffekt</a:t>
            </a:r>
            <a:endParaRPr lang="de-DE" dirty="0">
              <a:solidFill>
                <a:srgbClr val="000000"/>
              </a:solidFill>
              <a:effectLst/>
              <a:latin typeface="YAF85S6bc_I 0"/>
            </a:endParaRPr>
          </a:p>
          <a:p>
            <a:r>
              <a:rPr lang="de-DE" b="0" i="0" dirty="0">
                <a:solidFill>
                  <a:srgbClr val="000000"/>
                </a:solidFill>
                <a:effectLst/>
                <a:latin typeface="YAF85S6bc_I 0"/>
              </a:rPr>
              <a:t>Denn jetzt wird noch einmal euer Wissen ausgescheckt</a:t>
            </a:r>
          </a:p>
          <a:p>
            <a:endParaRPr lang="de-DE" dirty="0">
              <a:solidFill>
                <a:srgbClr val="000000"/>
              </a:solidFill>
              <a:effectLst/>
              <a:latin typeface="YAF85S6bc_I 0"/>
            </a:endParaRPr>
          </a:p>
          <a:p>
            <a:r>
              <a:rPr lang="de-DE" b="0" i="0" u="sng" dirty="0">
                <a:solidFill>
                  <a:srgbClr val="000000"/>
                </a:solidFill>
                <a:effectLst/>
                <a:latin typeface="YAF85S6bc_I 0"/>
              </a:rPr>
              <a:t>Refrain:</a:t>
            </a:r>
            <a:endParaRPr lang="de-DE" u="sng" dirty="0">
              <a:solidFill>
                <a:srgbClr val="000000"/>
              </a:solidFill>
              <a:effectLst/>
              <a:latin typeface="YAF85S6bc_I 0"/>
            </a:endParaRPr>
          </a:p>
          <a:p>
            <a:r>
              <a:rPr lang="de-DE" b="0" i="0" dirty="0">
                <a:solidFill>
                  <a:srgbClr val="000000"/>
                </a:solidFill>
                <a:effectLst/>
                <a:latin typeface="YAF85S6bc_I 0"/>
              </a:rPr>
              <a:t>Schreit YEAH! Und schmeißt die Hände in die Luft </a:t>
            </a:r>
            <a:endParaRPr lang="de-DE" dirty="0">
              <a:solidFill>
                <a:srgbClr val="000000"/>
              </a:solidFill>
              <a:effectLst/>
              <a:latin typeface="YAF85S6bc_I 0"/>
            </a:endParaRPr>
          </a:p>
          <a:p>
            <a:r>
              <a:rPr lang="de-DE" b="0" i="0" dirty="0">
                <a:solidFill>
                  <a:srgbClr val="000000"/>
                </a:solidFill>
                <a:effectLst/>
                <a:latin typeface="YAF85S6bc_I 0"/>
              </a:rPr>
              <a:t>Wird ein Essen genannt, das gut ist für den Klimaschutz</a:t>
            </a:r>
            <a:endParaRPr lang="de-DE" dirty="0">
              <a:solidFill>
                <a:srgbClr val="000000"/>
              </a:solidFill>
              <a:effectLst/>
              <a:latin typeface="YAF85S6bc_I 0"/>
            </a:endParaRPr>
          </a:p>
          <a:p>
            <a:r>
              <a:rPr lang="de-DE" b="0" i="0" dirty="0">
                <a:solidFill>
                  <a:srgbClr val="000000"/>
                </a:solidFill>
                <a:effectLst/>
                <a:latin typeface="YAF85S6bc_I 0"/>
              </a:rPr>
              <a:t>Oder stampft auf den Boden, zeigt mir euer Getrampel</a:t>
            </a:r>
            <a:endParaRPr lang="de-DE" dirty="0">
              <a:solidFill>
                <a:srgbClr val="000000"/>
              </a:solidFill>
              <a:effectLst/>
              <a:latin typeface="YAF85S6bc_I 0"/>
            </a:endParaRPr>
          </a:p>
          <a:p>
            <a:r>
              <a:rPr lang="de-DE" b="0" i="0" dirty="0">
                <a:solidFill>
                  <a:srgbClr val="000000"/>
                </a:solidFill>
                <a:effectLst/>
                <a:latin typeface="YAF85S6bc_I 0"/>
              </a:rPr>
              <a:t>Bei Essen, das wie Feuer wirkt auf den Klimawandel</a:t>
            </a:r>
            <a:endParaRPr lang="de-DE" dirty="0">
              <a:solidFill>
                <a:srgbClr val="000000"/>
              </a:solidFill>
              <a:effectLst/>
              <a:latin typeface="YAF85S6bc_I 0"/>
            </a:endParaRPr>
          </a:p>
          <a:p>
            <a:r>
              <a:rPr lang="de-DE" b="1" i="0" dirty="0">
                <a:solidFill>
                  <a:srgbClr val="000000"/>
                </a:solidFill>
                <a:effectLst/>
                <a:latin typeface="YAF85S6bc_I 0"/>
              </a:rPr>
              <a:t>2x</a:t>
            </a:r>
          </a:p>
          <a:p>
            <a:endParaRPr lang="de-DE" b="1" dirty="0">
              <a:solidFill>
                <a:srgbClr val="000000"/>
              </a:solidFill>
              <a:effectLst/>
              <a:latin typeface="YAF85S6bc_I 0"/>
            </a:endParaRPr>
          </a:p>
          <a:p>
            <a:r>
              <a:rPr lang="de-DE" b="0" i="0" u="sng" dirty="0">
                <a:solidFill>
                  <a:srgbClr val="000000"/>
                </a:solidFill>
                <a:effectLst/>
                <a:latin typeface="YAF85S6bc_I 0"/>
              </a:rPr>
              <a:t>Aufzählung Essen/Gerichte</a:t>
            </a:r>
            <a:endParaRPr lang="de-DE" u="sng"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Hände oder Stampfen bei Gemüse-Fries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Rindfleisch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Falafel-Wrap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Eier-Omelette (trampeln)</a:t>
            </a:r>
          </a:p>
          <a:p>
            <a:endParaRPr lang="de-DE" dirty="0">
              <a:solidFill>
                <a:srgbClr val="000000"/>
              </a:solidFill>
              <a:effectLst/>
              <a:latin typeface="YAF85S6bc_I 0"/>
            </a:endParaRPr>
          </a:p>
          <a:p>
            <a:r>
              <a:rPr lang="de-DE" b="0" i="0" u="sng" dirty="0">
                <a:solidFill>
                  <a:srgbClr val="000000"/>
                </a:solidFill>
                <a:effectLst/>
                <a:latin typeface="YAF85S6bc_I 0"/>
              </a:rPr>
              <a:t>Refrain</a:t>
            </a:r>
          </a:p>
          <a:p>
            <a:endParaRPr lang="de-DE" u="none" dirty="0">
              <a:solidFill>
                <a:srgbClr val="000000"/>
              </a:solidFill>
              <a:effectLst/>
              <a:latin typeface="YAF85S6bc_I 0"/>
            </a:endParaRPr>
          </a:p>
          <a:p>
            <a:r>
              <a:rPr lang="de-DE" b="0" i="0" u="sng" dirty="0">
                <a:solidFill>
                  <a:srgbClr val="000000"/>
                </a:solidFill>
                <a:effectLst/>
                <a:latin typeface="YAF85S6bc_I 0"/>
              </a:rPr>
              <a:t>Aufzählung Essen/Gerichte</a:t>
            </a:r>
          </a:p>
          <a:p>
            <a:endParaRPr lang="de-DE" u="sng"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Hände oder Trampeln bei </a:t>
            </a:r>
            <a:r>
              <a:rPr lang="de-DE" b="0" i="0" dirty="0" err="1">
                <a:solidFill>
                  <a:srgbClr val="000000"/>
                </a:solidFill>
                <a:effectLst/>
                <a:latin typeface="YAF85S6bc_I 0"/>
              </a:rPr>
              <a:t>nem</a:t>
            </a:r>
            <a:r>
              <a:rPr lang="de-DE" b="0" i="0" dirty="0">
                <a:solidFill>
                  <a:srgbClr val="000000"/>
                </a:solidFill>
                <a:effectLst/>
                <a:latin typeface="YAF85S6bc_I 0"/>
              </a:rPr>
              <a:t> großen Steak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Ein Milchshake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Erbsen und Bohnen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Chicken-</a:t>
            </a:r>
            <a:r>
              <a:rPr lang="de-DE" b="0" i="0" dirty="0" err="1">
                <a:solidFill>
                  <a:srgbClr val="000000"/>
                </a:solidFill>
                <a:effectLst/>
                <a:latin typeface="YAF85S6bc_I 0"/>
              </a:rPr>
              <a:t>Wings</a:t>
            </a:r>
            <a:r>
              <a:rPr lang="de-DE" b="0" i="0" dirty="0">
                <a:solidFill>
                  <a:srgbClr val="000000"/>
                </a:solidFill>
                <a:effectLst/>
                <a:latin typeface="YAF85S6bc_I 0"/>
              </a:rPr>
              <a:t>-Portionen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Haferflocken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Karotten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Lamm-Gerichte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Hülsenfrüchte (Hände)</a:t>
            </a:r>
          </a:p>
          <a:p>
            <a:endParaRPr lang="de-DE" u="sng" dirty="0">
              <a:solidFill>
                <a:srgbClr val="000000"/>
              </a:solidFill>
              <a:effectLst/>
              <a:latin typeface="YAF85S6bc_I 0"/>
            </a:endParaRPr>
          </a:p>
          <a:p>
            <a:r>
              <a:rPr lang="de-DE" b="0" i="0" u="sng" dirty="0">
                <a:solidFill>
                  <a:srgbClr val="000000"/>
                </a:solidFill>
                <a:effectLst/>
                <a:latin typeface="YAF85S6bc_I 0"/>
              </a:rPr>
              <a:t>Refrain</a:t>
            </a:r>
            <a:endParaRPr lang="de-DE" u="sng" dirty="0">
              <a:solidFill>
                <a:srgbClr val="000000"/>
              </a:solidFill>
              <a:effectLst/>
              <a:latin typeface="YAF85S6bc_I 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3293927F-D44B-4CEE-B253-FB3B0F02F109}" type="slidenum">
              <a:rPr lang="de-DE" smtClean="0"/>
              <a:t>1</a:t>
            </a:fld>
            <a:endParaRPr lang="de-DE"/>
          </a:p>
        </p:txBody>
      </p:sp>
    </p:spTree>
    <p:extLst>
      <p:ext uri="{BB962C8B-B14F-4D97-AF65-F5344CB8AC3E}">
        <p14:creationId xmlns:p14="http://schemas.microsoft.com/office/powerpoint/2010/main" val="334887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und das war ein 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Nun werde ich noch bei 2 und 4 besonders laut klatschen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(besonders laut bei der 2 und der 4), während man laut mitzählt: "Und eins,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zwei</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drei,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vier</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das machen wir jetzt mal zusammen. </a:t>
            </a:r>
            <a:r>
              <a:rPr lang="de-DE" sz="1200">
                <a:effectLst/>
                <a:latin typeface="Calibri" panose="020F0502020204030204" pitchFamily="34" charset="0"/>
                <a:ea typeface="Calibri" panose="020F0502020204030204" pitchFamily="34" charset="0"/>
                <a:cs typeface="Times New Roman" panose="02020603050405020304" pitchFamily="18" charset="0"/>
              </a:rPr>
              <a:t>Ich fange an und ihr steigt mit ein.</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10</a:t>
            </a:fld>
            <a:endParaRPr lang="de-DE"/>
          </a:p>
        </p:txBody>
      </p:sp>
    </p:spTree>
    <p:extLst>
      <p:ext uri="{BB962C8B-B14F-4D97-AF65-F5344CB8AC3E}">
        <p14:creationId xmlns:p14="http://schemas.microsoft.com/office/powerpoint/2010/main" val="330783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Im-Takt-Klatsche</a:t>
            </a:r>
            <a:r>
              <a:rPr lang="de-DE" sz="1800" dirty="0">
                <a:effectLst/>
                <a:latin typeface="Calibri" panose="020F0502020204030204" pitchFamily="34" charset="0"/>
                <a:ea typeface="Calibri" panose="020F0502020204030204" pitchFamily="34" charset="0"/>
                <a:cs typeface="Times New Roman" panose="02020603050405020304" pitchFamily="18" charset="0"/>
              </a:rPr>
              <a:t>n 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das Schlagen eines Schlagzeuges überführt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über die Präsentation abgespielt wird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Mitte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Rap-Coach zählt wieder mit: "Und eins, und zwei, und drei, und vier!",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wobei nur noch auf die Zahlen geklatscht wird und das Schnipsen ausgelassen wird.</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„Wir proben das jetzt mal mit einem einfachen Schlagzeug-Beat. Es reicht, wenn ihr einfach nur bei den Zahlen klatscht. Ich zähle wieder mit.“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11</a:t>
            </a:fld>
            <a:endParaRPr lang="de-DE"/>
          </a:p>
        </p:txBody>
      </p:sp>
    </p:spTree>
    <p:extLst>
      <p:ext uri="{BB962C8B-B14F-4D97-AF65-F5344CB8AC3E}">
        <p14:creationId xmlns:p14="http://schemas.microsoft.com/office/powerpoint/2010/main" val="308745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Im-Takt-Klatschen wird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nun anhand eines richtigen Hip-Hop-Beats geübt </a:t>
            </a:r>
            <a:r>
              <a:rPr lang="de-DE" sz="1800" b="0" dirty="0">
                <a:effectLst/>
                <a:latin typeface="Calibri" panose="020F0502020204030204" pitchFamily="34" charset="0"/>
                <a:ea typeface="Calibri" panose="020F0502020204030204" pitchFamily="34" charset="0"/>
                <a:cs typeface="Times New Roman" panose="02020603050405020304" pitchFamily="18" charset="0"/>
              </a:rPr>
              <a:t>(</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Rap-Coach zählt wieder mit: "Und eins, und zwei, und drei, und vier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Da der Beat schneller ist, empfiehlt es sich, dass die TN nur bei der 2 und 4 klatschen.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jetzt ist es Zeit, dass wir zu einem richtigen Beat üben!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Ihr klatscht bei der 2 und der 4 mit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Ich fange wieder an, mache es einmal vor und ihr steigt einfach mit ein, wenn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seid!"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12</a:t>
            </a:fld>
            <a:endParaRPr lang="de-DE"/>
          </a:p>
        </p:txBody>
      </p:sp>
    </p:spTree>
    <p:extLst>
      <p:ext uri="{BB962C8B-B14F-4D97-AF65-F5344CB8AC3E}">
        <p14:creationId xmlns:p14="http://schemas.microsoft.com/office/powerpoint/2010/main" val="335255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"Übertrieben gesagt, haben wir jetzt schon im Takt gerappt. Der Text war allerdings nur: 'und Eins und zwei und drei und vier und'. Es geht jetzt nur darum, die Wörter 'und Eins und zwei und drei und vier' durch andere Wörter zu ersetzen und dass die letzten Wörter sich dabei jeweils reimen.“</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„Denn es ist so,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ein Takt ist gleich eine Rap-Zeile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Und eine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Zeile besteht aus 8 bis 10 Silben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Wisst ihr alle, was Silben sind? (ggf. erklären). Das zu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reimende Wort steht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in der Regel, auf jeden Fall wenn man lernt zu rappen,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immer am Ende einer 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„Wie ihr hier oben seht, bestehen alle diese Zahlen und Wörter nur aus einer Silbe. Insgesamt also 8 Silben! Wir können diese nur durch andere Wörter ersetzen. Ich habe euch ein Beispiel mitgebracht.'"</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13</a:t>
            </a:fld>
            <a:endParaRPr lang="de-DE"/>
          </a:p>
        </p:txBody>
      </p:sp>
    </p:spTree>
    <p:extLst>
      <p:ext uri="{BB962C8B-B14F-4D97-AF65-F5344CB8AC3E}">
        <p14:creationId xmlns:p14="http://schemas.microsoft.com/office/powerpoint/2010/main" val="67224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statt 'und Eins und zwei und drei und vier und' habe ich mich für 'Unser Song heißt Hip-Hop and Food' entschieden.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es sind genau 8 Silben. Das letzte Wort ist 'Food'. Das bedeutet, wir brauchen für die nächste Zeile, den nächsten Takt ein Wort, das sich auf 'Food' reimt."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14</a:t>
            </a:fld>
            <a:endParaRPr lang="de-DE"/>
          </a:p>
        </p:txBody>
      </p:sp>
    </p:spTree>
    <p:extLst>
      <p:ext uri="{BB962C8B-B14F-4D97-AF65-F5344CB8AC3E}">
        <p14:creationId xmlns:p14="http://schemas.microsoft.com/office/powerpoint/2010/main" val="245072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"Gut, ich habe mich für 'Top Beats und das Essen end gut' entschieden.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sind wieder genau 8 Silben, seht ihr.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Und 'Food' reimt sich auf 'gut‘.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reimen sich sogar die beiden Silben davor, also 'and' und 'end'. Zwei englische Wörter, durch die es gleich noch viel cooler klingt.“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15</a:t>
            </a:fld>
            <a:endParaRPr lang="de-DE"/>
          </a:p>
        </p:txBody>
      </p:sp>
    </p:spTree>
    <p:extLst>
      <p:ext uri="{BB962C8B-B14F-4D97-AF65-F5344CB8AC3E}">
        <p14:creationId xmlns:p14="http://schemas.microsoft.com/office/powerpoint/2010/main" val="39005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„Für die nächsten beiden Folien habe ich mir Folgendes überlegt: "Wenn wir kochen, wird es lecker" und "Nenn uns die kochenden Rapper".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Wie ihr seht, sind es wieder jeweils 8 Silben und die letzten Wörter reimen sich aufeinander!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16</a:t>
            </a:fld>
            <a:endParaRPr lang="de-DE"/>
          </a:p>
        </p:txBody>
      </p:sp>
    </p:spTree>
    <p:extLst>
      <p:ext uri="{BB962C8B-B14F-4D97-AF65-F5344CB8AC3E}">
        <p14:creationId xmlns:p14="http://schemas.microsoft.com/office/powerpoint/2010/main" val="60396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kleine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Beispiel-Rap </a:t>
            </a:r>
            <a:r>
              <a:rPr lang="de-DE" sz="1800" dirty="0">
                <a:effectLst/>
                <a:latin typeface="Calibri" panose="020F0502020204030204" pitchFamily="34" charset="0"/>
                <a:ea typeface="Calibri" panose="020F0502020204030204" pitchFamily="34" charset="0"/>
                <a:cs typeface="Times New Roman" panose="02020603050405020304" pitchFamily="18" charset="0"/>
              </a:rPr>
              <a:t>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dem Hip-Hop-Beat geprobt</a:t>
            </a:r>
            <a:r>
              <a:rPr lang="de-DE" sz="1800" dirty="0">
                <a:effectLst/>
                <a:latin typeface="Calibri" panose="020F0502020204030204" pitchFamily="34" charset="0"/>
                <a:ea typeface="Calibri" panose="020F0502020204030204" pitchFamily="34" charset="0"/>
                <a:cs typeface="Times New Roman" panose="02020603050405020304" pitchFamily="18" charset="0"/>
              </a:rPr>
              <a:t> (anklicken: unten links).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Die TN sollen zunächst nur die letzten Wörter mitrappen, während der Rap-Coach den gesamten Text rappt. </a:t>
            </a:r>
          </a:p>
          <a:p>
            <a:pPr algn="just">
              <a:lnSpc>
                <a:spcPct val="107000"/>
              </a:lnSpc>
              <a:spcAft>
                <a:spcPts val="800"/>
              </a:spcAft>
            </a:pPr>
            <a:endParaRPr lang="de-DE" sz="18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Text wird in Schleife gerappt, bis alle TN das Prinzip verstanden haben. Nun werden sie eingeladen, den ganzen Text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mitzurappen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Außerdem gibt es die Möglichkeit, den Text in verschiedenen Stilen zu rappen, um das Prinzip "Style" zu verdeutlichen.</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17</a:t>
            </a:fld>
            <a:endParaRPr lang="de-DE"/>
          </a:p>
        </p:txBody>
      </p:sp>
    </p:spTree>
    <p:extLst>
      <p:ext uri="{BB962C8B-B14F-4D97-AF65-F5344CB8AC3E}">
        <p14:creationId xmlns:p14="http://schemas.microsoft.com/office/powerpoint/2010/main" val="1620183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Die Inhalte werden zusammengefasst und als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Learnings</a:t>
            </a:r>
            <a:r>
              <a:rPr lang="de-DE" sz="1800" dirty="0">
                <a:effectLst/>
                <a:latin typeface="Calibri" panose="020F0502020204030204" pitchFamily="34" charset="0"/>
                <a:ea typeface="Times New Roman" panose="02020603050405020304" pitchFamily="18" charset="0"/>
                <a:cs typeface="Calibri" panose="020F0502020204030204" pitchFamily="34" charset="0"/>
              </a:rPr>
              <a:t> präsentiert. Übergang zum Songwriting. </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"Also, Beats bestehen aus mehreren Takten, den sogenannten 4/4-Takten. Denkt an die vielen Pizzen hintereinander.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Jeder Takt ist gleich eine Rap-Zeile.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Eine Rap-Zeile besteht aus ca. 8 bis 10 Silben, abhängig davon, wie schnell man rappt, oder auch bestimmte Wörter extra langzieht (Hip-Hop and </a:t>
            </a:r>
            <a:r>
              <a:rPr lang="de-DE" sz="1800" i="1" dirty="0" err="1">
                <a:effectLst/>
                <a:latin typeface="Calibri" panose="020F0502020204030204" pitchFamily="34" charset="0"/>
                <a:ea typeface="Times New Roman" panose="02020603050405020304" pitchFamily="18" charset="0"/>
                <a:cs typeface="Calibri" panose="020F0502020204030204" pitchFamily="34" charset="0"/>
              </a:rPr>
              <a:t>Foooood</a:t>
            </a:r>
            <a:r>
              <a:rPr lang="de-DE" sz="1800" i="1" dirty="0">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Die Reimwörter stehen dabei immer am Ende einer Zeile.</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Und mit diesem Wissen könnt ihr jetzt eigentlich eure eigenen Rap-Texte schreiben. Ich zeige euch dafür im nächsten Teil, wie ich dabei vorgehe!"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18</a:t>
            </a:fld>
            <a:endParaRPr lang="de-DE"/>
          </a:p>
        </p:txBody>
      </p:sp>
    </p:spTree>
    <p:extLst>
      <p:ext uri="{BB962C8B-B14F-4D97-AF65-F5344CB8AC3E}">
        <p14:creationId xmlns:p14="http://schemas.microsoft.com/office/powerpoint/2010/main" val="111545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 dieser Stelle beschreibt der Rap-Coach, dass es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grundsätzlich verschiedene Arten gibt, wie man beim Schreiben eines Rap-Songs vorgehen kann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19</a:t>
            </a:fld>
            <a:endParaRPr lang="de-DE"/>
          </a:p>
        </p:txBody>
      </p:sp>
    </p:spTree>
    <p:extLst>
      <p:ext uri="{BB962C8B-B14F-4D97-AF65-F5344CB8AC3E}">
        <p14:creationId xmlns:p14="http://schemas.microsoft.com/office/powerpoint/2010/main" val="157826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TN werden gemeinsam in der großen Gruppe begrüßt. Es wird der Tagesablauf besprochen.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Es wird noch einmal genau erklärt, wer in welcher Gruppe ist und welche Gruppe an Tag 2 und 3 den Food- bzw. Hip-Hop-Day hat</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Je nach Gruppendynamik ist es auch möglich, den Tag mit dem Spiel „Obstsalat“ zu beginnen, wieder mit dem Begrüßungsrap oder auch mit einem Freestyle-Rap, wenn sich der Rap-Coach damit wohl fühlt.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Danach teilt sich die Gruppe in die Food- und die Hip-Hop-Gruppe.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jeweilige Hip-Hop-Gruppe bleibt mit dem Rap-Coach im Gruppenraum.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Food-Gruppe geht mit dem Food-Coach in die Küche. </a:t>
            </a:r>
            <a:r>
              <a:rPr lang="de-DE" b="1" dirty="0"/>
              <a:t>An die Arbeitshefte denken!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Nächste Folien: Hip-Hop-Day!</a:t>
            </a:r>
          </a:p>
          <a:p>
            <a:endParaRPr lang="de-DE" dirty="0"/>
          </a:p>
        </p:txBody>
      </p:sp>
      <p:sp>
        <p:nvSpPr>
          <p:cNvPr id="4" name="Foliennummernplatzhalter 3"/>
          <p:cNvSpPr>
            <a:spLocks noGrp="1"/>
          </p:cNvSpPr>
          <p:nvPr>
            <p:ph type="sldNum" sz="quarter" idx="5"/>
          </p:nvPr>
        </p:nvSpPr>
        <p:spPr/>
        <p:txBody>
          <a:bodyPr/>
          <a:lstStyle/>
          <a:p>
            <a:fld id="{3293927F-D44B-4CEE-B253-FB3B0F02F109}" type="slidenum">
              <a:rPr lang="de-DE" smtClean="0"/>
              <a:t>2</a:t>
            </a:fld>
            <a:endParaRPr lang="de-DE"/>
          </a:p>
        </p:txBody>
      </p:sp>
    </p:spTree>
    <p:extLst>
      <p:ext uri="{BB962C8B-B14F-4D97-AF65-F5344CB8AC3E}">
        <p14:creationId xmlns:p14="http://schemas.microsoft.com/office/powerpoint/2010/main" val="780163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Genannt werden hier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Beat</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Reim</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oder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Thema</a:t>
            </a:r>
            <a:r>
              <a:rPr lang="de-DE" sz="1200" dirty="0">
                <a:effectLst/>
                <a:latin typeface="Calibri" panose="020F0502020204030204" pitchFamily="34" charset="0"/>
                <a:ea typeface="Calibri" panose="020F0502020204030204" pitchFamily="34" charset="0"/>
                <a:cs typeface="Times New Roman" panose="02020603050405020304" pitchFamily="18" charset="0"/>
              </a:rPr>
              <a:t>. Dabei kann es ratsam sein, auf Beispiele und eigene Erfahrungen zurückzugreifen.</a:t>
            </a:r>
          </a:p>
          <a:p>
            <a:pPr algn="just">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200" i="1" dirty="0">
                <a:effectLst/>
                <a:latin typeface="Calibri" panose="020F0502020204030204" pitchFamily="34" charset="0"/>
                <a:ea typeface="Calibri" panose="020F0502020204030204" pitchFamily="34" charset="0"/>
                <a:cs typeface="Times New Roman" panose="02020603050405020304" pitchFamily="18" charset="0"/>
              </a:rPr>
              <a:t>"Also, wenn ich einen Rap-Song schreiben will, kann das ganz unterschiedliche Gründe haben. Zum Beispiel höre ich einen Beat und denke: 'Boah, ist der krass, da will ich etwas dazu schreiben.' Dann überlege ich, welcher Text zu dem Beat passt. Oder ich habe im Vorfeld Reime gefunden, die so gut sind, dass ich daraus einen ganzen Song machen will. Oder es gibt ein bestimmtes Thema, zu dem ich etwas sagen will. Dann suche ich zu diesem Thema Reime und einen passenden Beat."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20</a:t>
            </a:fld>
            <a:endParaRPr lang="de-DE"/>
          </a:p>
        </p:txBody>
      </p:sp>
    </p:spTree>
    <p:extLst>
      <p:ext uri="{BB962C8B-B14F-4D97-AF65-F5344CB8AC3E}">
        <p14:creationId xmlns:p14="http://schemas.microsoft.com/office/powerpoint/2010/main" val="428424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wird darauf hingewiesen, dass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heutige Songwriting-Methode themenorientiert ist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was logisch ist, da der Workshop ein festes Thema hat. Nämlich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Klima &amp; Food.</a:t>
            </a:r>
          </a:p>
          <a:p>
            <a:pPr algn="just">
              <a:lnSpc>
                <a:spcPct val="107000"/>
              </a:lnSpc>
              <a:spcAft>
                <a:spcPts val="800"/>
              </a:spcAft>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Allright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 wir ja ein festes Thema haben – nämlich ??? – starten wir unseren Text natürlich auch von einem Thema aus. Seid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effectLst/>
                <a:latin typeface="Calibri" panose="020F0502020204030204" pitchFamily="34" charset="0"/>
                <a:ea typeface="Calibri" panose="020F0502020204030204" pitchFamily="34" charset="0"/>
                <a:cs typeface="Times New Roman" panose="02020603050405020304" pitchFamily="18" charset="0"/>
              </a:rPr>
              <a:t>-&gt; Wechseln zum Tafelbild/Flipchart</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21</a:t>
            </a:fld>
            <a:endParaRPr lang="de-DE"/>
          </a:p>
        </p:txBody>
      </p:sp>
    </p:spTree>
    <p:extLst>
      <p:ext uri="{BB962C8B-B14F-4D97-AF65-F5344CB8AC3E}">
        <p14:creationId xmlns:p14="http://schemas.microsoft.com/office/powerpoint/2010/main" val="389884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Folie während des Schreibprozesses. Unten links findet sich ein Beat, zum Abspielen und Proben.</a:t>
            </a:r>
          </a:p>
          <a:p>
            <a:endParaRPr lang="de-DE" dirty="0"/>
          </a:p>
          <a:p>
            <a:r>
              <a:rPr lang="de-DE" b="1" dirty="0"/>
              <a:t>Nächste Folien: Abschlussfolien für Tag 2!</a:t>
            </a:r>
          </a:p>
        </p:txBody>
      </p:sp>
      <p:sp>
        <p:nvSpPr>
          <p:cNvPr id="4" name="Foliennummernplatzhalter 3"/>
          <p:cNvSpPr>
            <a:spLocks noGrp="1"/>
          </p:cNvSpPr>
          <p:nvPr>
            <p:ph type="sldNum" sz="quarter" idx="5"/>
          </p:nvPr>
        </p:nvSpPr>
        <p:spPr/>
        <p:txBody>
          <a:bodyPr/>
          <a:lstStyle/>
          <a:p>
            <a:fld id="{AB694B3D-7184-4A50-B79C-DAFA75EBE743}" type="slidenum">
              <a:rPr lang="de-DE" smtClean="0"/>
              <a:t>22</a:t>
            </a:fld>
            <a:endParaRPr lang="de-DE"/>
          </a:p>
        </p:txBody>
      </p:sp>
    </p:spTree>
    <p:extLst>
      <p:ext uri="{BB962C8B-B14F-4D97-AF65-F5344CB8AC3E}">
        <p14:creationId xmlns:p14="http://schemas.microsoft.com/office/powerpoint/2010/main" val="3453371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YAF85S6bc_I 0"/>
              </a:rPr>
              <a:t>Zum Tagesabschluss kommt die gesamte Gruppe im Gruppenraum noch einmal zusammen.</a:t>
            </a:r>
          </a:p>
          <a:p>
            <a:endParaRPr lang="de-DE" dirty="0">
              <a:solidFill>
                <a:srgbClr val="000000"/>
              </a:solidFill>
              <a:effectLst/>
              <a:latin typeface="YAF85S6bc_I 0"/>
            </a:endParaRPr>
          </a:p>
          <a:p>
            <a:r>
              <a:rPr lang="de-DE" b="0" i="0" dirty="0">
                <a:solidFill>
                  <a:srgbClr val="000000"/>
                </a:solidFill>
                <a:effectLst/>
                <a:latin typeface="YAF85S6bc_I 0"/>
              </a:rPr>
              <a:t>Wertschätzung für die Leistungen des Tages und Stempel für die Challenge. </a:t>
            </a:r>
          </a:p>
          <a:p>
            <a:endParaRPr lang="de-DE" dirty="0">
              <a:solidFill>
                <a:srgbClr val="000000"/>
              </a:solidFill>
              <a:effectLst/>
              <a:latin typeface="YAF85S6bc_I 0"/>
            </a:endParaRPr>
          </a:p>
          <a:p>
            <a:r>
              <a:rPr lang="de-DE" b="0" i="0" dirty="0">
                <a:solidFill>
                  <a:srgbClr val="000000"/>
                </a:solidFill>
                <a:effectLst/>
                <a:latin typeface="YAF85S6bc_I 0"/>
              </a:rPr>
              <a:t>Kleine Feedbackrunde: Wie hat es den TN gefallen? Klärung offener Fragen. </a:t>
            </a:r>
            <a:endParaRPr lang="de-DE" dirty="0">
              <a:solidFill>
                <a:srgbClr val="000000"/>
              </a:solidFill>
              <a:effectLst/>
              <a:latin typeface="YAF85S6bc_I 0"/>
            </a:endParaRPr>
          </a:p>
          <a:p>
            <a:endParaRPr lang="de-DE" dirty="0"/>
          </a:p>
        </p:txBody>
      </p:sp>
      <p:sp>
        <p:nvSpPr>
          <p:cNvPr id="4" name="Foliennummernplatzhalter 3"/>
          <p:cNvSpPr>
            <a:spLocks noGrp="1"/>
          </p:cNvSpPr>
          <p:nvPr>
            <p:ph type="sldNum" sz="quarter" idx="5"/>
          </p:nvPr>
        </p:nvSpPr>
        <p:spPr/>
        <p:txBody>
          <a:bodyPr/>
          <a:lstStyle/>
          <a:p>
            <a:fld id="{3293927F-D44B-4CEE-B253-FB3B0F02F109}" type="slidenum">
              <a:rPr lang="de-DE" smtClean="0"/>
              <a:t>23</a:t>
            </a:fld>
            <a:endParaRPr lang="de-DE"/>
          </a:p>
        </p:txBody>
      </p:sp>
    </p:spTree>
    <p:extLst>
      <p:ext uri="{BB962C8B-B14F-4D97-AF65-F5344CB8AC3E}">
        <p14:creationId xmlns:p14="http://schemas.microsoft.com/office/powerpoint/2010/main" val="3176198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Ausblick auf den nächsten Tag!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Wann sollen die TN da sein?!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Hinweis darauf, dass Vormittags nur Obst angeboten wird und die TN idealerweise bereits gefrühstückt haben sollten. </a:t>
            </a:r>
          </a:p>
          <a:p>
            <a:endParaRPr lang="de-DE" dirty="0"/>
          </a:p>
        </p:txBody>
      </p:sp>
      <p:sp>
        <p:nvSpPr>
          <p:cNvPr id="4" name="Foliennummernplatzhalter 3"/>
          <p:cNvSpPr>
            <a:spLocks noGrp="1"/>
          </p:cNvSpPr>
          <p:nvPr>
            <p:ph type="sldNum" sz="quarter" idx="5"/>
          </p:nvPr>
        </p:nvSpPr>
        <p:spPr/>
        <p:txBody>
          <a:bodyPr/>
          <a:lstStyle/>
          <a:p>
            <a:fld id="{3293927F-D44B-4CEE-B253-FB3B0F02F109}" type="slidenum">
              <a:rPr lang="de-DE" smtClean="0"/>
              <a:t>24</a:t>
            </a:fld>
            <a:endParaRPr lang="de-DE"/>
          </a:p>
        </p:txBody>
      </p:sp>
    </p:spTree>
    <p:extLst>
      <p:ext uri="{BB962C8B-B14F-4D97-AF65-F5344CB8AC3E}">
        <p14:creationId xmlns:p14="http://schemas.microsoft.com/office/powerpoint/2010/main" val="300866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Startseite! </a:t>
            </a:r>
            <a:r>
              <a:rPr lang="de-DE" dirty="0"/>
              <a:t>Diese ist zu Beginn des Hip-Hop-Days zu sehen.</a:t>
            </a:r>
          </a:p>
        </p:txBody>
      </p:sp>
      <p:sp>
        <p:nvSpPr>
          <p:cNvPr id="4" name="Foliennummernplatzhalter 3"/>
          <p:cNvSpPr>
            <a:spLocks noGrp="1"/>
          </p:cNvSpPr>
          <p:nvPr>
            <p:ph type="sldNum" sz="quarter" idx="5"/>
          </p:nvPr>
        </p:nvSpPr>
        <p:spPr/>
        <p:txBody>
          <a:bodyPr/>
          <a:lstStyle/>
          <a:p>
            <a:fld id="{AB694B3D-7184-4A50-B79C-DAFA75EBE743}" type="slidenum">
              <a:rPr lang="de-DE" smtClean="0"/>
              <a:t>3</a:t>
            </a:fld>
            <a:endParaRPr lang="de-DE"/>
          </a:p>
        </p:txBody>
      </p:sp>
    </p:spTree>
    <p:extLst>
      <p:ext uri="{BB962C8B-B14F-4D97-AF65-F5344CB8AC3E}">
        <p14:creationId xmlns:p14="http://schemas.microsoft.com/office/powerpoint/2010/main" val="346393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Einheit beginnt mit einem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Verweis darauf, dass der Takt beim Rappen besonders wichtig ist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wir daher mit dieser Übung anfangen.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„Der Takt in einem Hip-Hop-Beat ist wie der Herzschlag des Songs. Er gibt an, wie schnell oder langsam die Musik spielt. Stell dir vor, du klatschst oder stampfst im Rhythmus der Musik - das ist der Takt. </a:t>
            </a:r>
            <a:r>
              <a:rPr lang="de-DE" sz="2800" b="0" i="1" dirty="0">
                <a:solidFill>
                  <a:srgbClr val="000000"/>
                </a:solidFill>
                <a:effectLst/>
              </a:rPr>
              <a:t>D.h., wenn man Rappen lernen will, muss man vor allem verstehen, wie ein Takt funktioniert.”</a:t>
            </a:r>
            <a:endParaRPr lang="de-DE" sz="1800" b="0" i="1"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4</a:t>
            </a:fld>
            <a:endParaRPr lang="de-DE"/>
          </a:p>
        </p:txBody>
      </p:sp>
    </p:spTree>
    <p:extLst>
      <p:ext uri="{BB962C8B-B14F-4D97-AF65-F5344CB8AC3E}">
        <p14:creationId xmlns:p14="http://schemas.microsoft.com/office/powerpoint/2010/main" val="92528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Innerhalb der Präsentation wird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Metapher</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verwendet, dass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ein Takt wie eine Pizza mit insgesamt 8 Stücken ist und ein Hip-Hop-Beat aus vielen dieser Pizzen besteht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hintereinander abgespielt werden.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"Stellt euch einfach mal vor, dass ein Takt eine Pizza wäre. Verstanden?! Also, 1 Takt = eine Pizza!"</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5</a:t>
            </a:fld>
            <a:endParaRPr lang="de-DE"/>
          </a:p>
        </p:txBody>
      </p:sp>
    </p:spTree>
    <p:extLst>
      <p:ext uri="{BB962C8B-B14F-4D97-AF65-F5344CB8AC3E}">
        <p14:creationId xmlns:p14="http://schemas.microsoft.com/office/powerpoint/2010/main" val="284926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Hip-Hop-Beat besteht aus vielen Takten. Also, so gesehen, aus vielen Pizzen hintereinander!"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6</a:t>
            </a:fld>
            <a:endParaRPr lang="de-DE"/>
          </a:p>
        </p:txBody>
      </p:sp>
    </p:spTree>
    <p:extLst>
      <p:ext uri="{BB962C8B-B14F-4D97-AF65-F5344CB8AC3E}">
        <p14:creationId xmlns:p14="http://schemas.microsoft.com/office/powerpoint/2010/main" val="262290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"Im Hip-Hop sind es in der Regel sogenannte 4/4-Takte, also 4/4-Pizzen, die oft hintereinanderkommen. Was bedeutet das?"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7</a:t>
            </a:fld>
            <a:endParaRPr lang="de-DE"/>
          </a:p>
        </p:txBody>
      </p:sp>
    </p:spTree>
    <p:extLst>
      <p:ext uri="{BB962C8B-B14F-4D97-AF65-F5344CB8AC3E}">
        <p14:creationId xmlns:p14="http://schemas.microsoft.com/office/powerpoint/2010/main" val="5186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4/4-Takt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besteht aus 4 Hauptschlägen und 4 Zwischenschlägen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Das könnt ihr hier bei der Pizza gut sehen, die aus 8 Stücken besteht. Die Hauptschläge sind durch die Zahlen eins bis vier gekennzeichnet und die Zwischenschläge immer durch ein 'und'. Also: 'Und 1 und 2 und 3 und 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8</a:t>
            </a:fld>
            <a:endParaRPr lang="de-DE"/>
          </a:p>
        </p:txBody>
      </p:sp>
    </p:spTree>
    <p:extLst>
      <p:ext uri="{BB962C8B-B14F-4D97-AF65-F5344CB8AC3E}">
        <p14:creationId xmlns:p14="http://schemas.microsoft.com/office/powerpoint/2010/main" val="242268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 ich mache das mal ganz</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 praktisch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vor: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Zwischenschlägen,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"und",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schnipse ich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und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Hauptschlägen,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den "Zahlen",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klatsche ich</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während man laut mitzählt: "Und eins, und zwei, und drei, und vier!"</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9</a:t>
            </a:fld>
            <a:endParaRPr lang="de-DE"/>
          </a:p>
        </p:txBody>
      </p:sp>
    </p:spTree>
    <p:extLst>
      <p:ext uri="{BB962C8B-B14F-4D97-AF65-F5344CB8AC3E}">
        <p14:creationId xmlns:p14="http://schemas.microsoft.com/office/powerpoint/2010/main" val="368299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AB792-D486-4A87-9605-4D070C325DD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60F82D1-1F2B-484D-96C5-EDC02D1702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E01352-9096-4AE6-8DE3-6D3A02DEB80B}"/>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811317EF-30FA-4DFA-8E15-E6B45FD599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B5DC00-C706-4C4A-BF2D-8FEA3DA6A902}"/>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167950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92C10-4999-4729-A442-256978E0D64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38B5A47-75E1-4DAF-94A5-4970CA6740C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D3E9766-CC44-4770-A06D-F2F76A57C7A2}"/>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7E98F203-F59C-4353-8F43-917A56ED64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A1DE95-9B41-495B-993F-C483C42C653A}"/>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151281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44CEEAE-4063-41F0-939E-B7B100EE308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6C13D61-1CCB-49C6-82B3-8E457AE7E0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51C255B-DAFF-46F6-BF8B-4F3C637FEC09}"/>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4B629219-781C-4186-BC1D-96E5EBB1FC9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508D065-2164-41DA-88F9-16388537FD65}"/>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267079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0A26C-3398-485E-AAAA-5FAC65B1F4D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1374DB8-3B01-42A9-9C93-30DB6324FD3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C9A1EA-0C6A-4053-B2A7-B8F500E7D824}"/>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01CCCC2C-2D26-4BC2-8491-370BE70228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C73844C-BE7D-4318-9DF6-F030F9E226F2}"/>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337507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CE0D4-9820-4710-9E6C-213C92F7F1A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BF0953D-F479-4F5A-AB39-5481D4373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62807EF-73AC-4B20-B550-537251E6A1D9}"/>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4CDCB731-F337-4832-BF1A-044341B787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D7D62D0-84CE-45BE-AE11-73B05FF77827}"/>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228627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E27ED-3F66-4043-822C-E1527321F3A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E47B19-CBC0-4A1E-905F-279243D3C7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65486C5-6322-45DA-A8F2-15D9E26FFE3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FFB72B3-8A50-4AFB-AEAF-F7C2653B2EE3}"/>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6" name="Fußzeilenplatzhalter 5">
            <a:extLst>
              <a:ext uri="{FF2B5EF4-FFF2-40B4-BE49-F238E27FC236}">
                <a16:creationId xmlns:a16="http://schemas.microsoft.com/office/drawing/2014/main" id="{F6E40A49-47C6-4BEE-A49C-64D3B3C1AE7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0DCCD49-F270-452B-89C8-84C62120E828}"/>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129981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E1D66-0247-4CA4-A1DF-9849E6F1E68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F823664-6571-4D20-85DC-4FE602607F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BE6BF82-8923-48EB-9E24-E92B41405DB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1AFB462-428C-4912-B0F3-8036D28DE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CD22D4F-BE03-419B-87F4-ED6A34A65EA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AC55241-FA66-4FB8-B8A9-F97DCDD2DD0C}"/>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8" name="Fußzeilenplatzhalter 7">
            <a:extLst>
              <a:ext uri="{FF2B5EF4-FFF2-40B4-BE49-F238E27FC236}">
                <a16:creationId xmlns:a16="http://schemas.microsoft.com/office/drawing/2014/main" id="{4EFFC19A-3AEE-4886-BF7F-F0F2612EB45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0DE1A58-A079-4541-865B-76B1AEC3920C}"/>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272765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C2485-9EA6-41BC-9798-2614DF4D30C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9761C85-7E3A-48EA-8B24-84B639DCD68F}"/>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4" name="Fußzeilenplatzhalter 3">
            <a:extLst>
              <a:ext uri="{FF2B5EF4-FFF2-40B4-BE49-F238E27FC236}">
                <a16:creationId xmlns:a16="http://schemas.microsoft.com/office/drawing/2014/main" id="{22682396-A1E1-47BF-AD55-F7A19634623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CB76407-03C5-46BC-8D32-D2D0F0A6C89E}"/>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330000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F8A70E-41F1-461F-8C8D-2140DB618722}"/>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3" name="Fußzeilenplatzhalter 2">
            <a:extLst>
              <a:ext uri="{FF2B5EF4-FFF2-40B4-BE49-F238E27FC236}">
                <a16:creationId xmlns:a16="http://schemas.microsoft.com/office/drawing/2014/main" id="{434429FE-30B1-4738-BB62-2E60861835E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889694C-1FB3-4EC8-8D85-52AACC978C24}"/>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105219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BB903-2B7D-4BC5-9E3A-5ADF2EB3255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7B0BAE8-9F06-4CAA-84A1-6A1D68547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C9AF250-548B-4CC2-9B6C-036E601C5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0A26CA-03E0-440A-9098-133B750E872F}"/>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6" name="Fußzeilenplatzhalter 5">
            <a:extLst>
              <a:ext uri="{FF2B5EF4-FFF2-40B4-BE49-F238E27FC236}">
                <a16:creationId xmlns:a16="http://schemas.microsoft.com/office/drawing/2014/main" id="{CBE6D2C9-0658-4A60-A4DD-1FB40AF9F63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250A083-31BB-4438-A135-BB84B0A6F05E}"/>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297916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66CA6-B293-4608-80C3-9DE8BB439EC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F87756-2C0A-401C-B3D4-9ED03E86B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A2A9E65-7251-4648-8D33-E30337133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D7A4BE7-4480-4565-9131-E279C8CAA46A}"/>
              </a:ext>
            </a:extLst>
          </p:cNvPr>
          <p:cNvSpPr>
            <a:spLocks noGrp="1"/>
          </p:cNvSpPr>
          <p:nvPr>
            <p:ph type="dt" sz="half" idx="10"/>
          </p:nvPr>
        </p:nvSpPr>
        <p:spPr/>
        <p:txBody>
          <a:bodyPr/>
          <a:lstStyle/>
          <a:p>
            <a:fld id="{7CA7C402-1A33-4AF8-9AE3-8B9FB2137260}" type="datetimeFigureOut">
              <a:rPr lang="de-DE" smtClean="0"/>
              <a:t>27.07.2024</a:t>
            </a:fld>
            <a:endParaRPr lang="de-DE"/>
          </a:p>
        </p:txBody>
      </p:sp>
      <p:sp>
        <p:nvSpPr>
          <p:cNvPr id="6" name="Fußzeilenplatzhalter 5">
            <a:extLst>
              <a:ext uri="{FF2B5EF4-FFF2-40B4-BE49-F238E27FC236}">
                <a16:creationId xmlns:a16="http://schemas.microsoft.com/office/drawing/2014/main" id="{4BE20D5A-0580-4540-BCE6-8BCB424AC2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9DA6F8-441C-44D8-976C-9D85784117F2}"/>
              </a:ext>
            </a:extLst>
          </p:cNvPr>
          <p:cNvSpPr>
            <a:spLocks noGrp="1"/>
          </p:cNvSpPr>
          <p:nvPr>
            <p:ph type="sldNum" sz="quarter" idx="12"/>
          </p:nvPr>
        </p:nvSpPr>
        <p:spPr/>
        <p:txBody>
          <a:bodyPr/>
          <a:lstStyle/>
          <a:p>
            <a:fld id="{BCB5074E-00E6-4BC4-BB9F-E5AD3D68E311}" type="slidenum">
              <a:rPr lang="de-DE" smtClean="0"/>
              <a:t>‹Nr.›</a:t>
            </a:fld>
            <a:endParaRPr lang="de-DE"/>
          </a:p>
        </p:txBody>
      </p:sp>
    </p:spTree>
    <p:extLst>
      <p:ext uri="{BB962C8B-B14F-4D97-AF65-F5344CB8AC3E}">
        <p14:creationId xmlns:p14="http://schemas.microsoft.com/office/powerpoint/2010/main" val="577072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5C4755E-57EE-454C-8114-903AD25B9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350ACFF-0363-4D0F-B633-0C677DF1E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297634-AA71-4F07-A6FE-5D8684AC1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7C402-1A33-4AF8-9AE3-8B9FB2137260}" type="datetimeFigureOut">
              <a:rPr lang="de-DE" smtClean="0"/>
              <a:t>27.07.2024</a:t>
            </a:fld>
            <a:endParaRPr lang="de-DE"/>
          </a:p>
        </p:txBody>
      </p:sp>
      <p:sp>
        <p:nvSpPr>
          <p:cNvPr id="5" name="Fußzeilenplatzhalter 4">
            <a:extLst>
              <a:ext uri="{FF2B5EF4-FFF2-40B4-BE49-F238E27FC236}">
                <a16:creationId xmlns:a16="http://schemas.microsoft.com/office/drawing/2014/main" id="{3300D9B6-874C-440A-89B7-CB3E5FA37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A9F1D56-07E6-4BCE-AEB2-F1E88F411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5074E-00E6-4BC4-BB9F-E5AD3D68E311}" type="slidenum">
              <a:rPr lang="de-DE" smtClean="0"/>
              <a:t>‹Nr.›</a:t>
            </a:fld>
            <a:endParaRPr lang="de-DE"/>
          </a:p>
        </p:txBody>
      </p:sp>
    </p:spTree>
    <p:extLst>
      <p:ext uri="{BB962C8B-B14F-4D97-AF65-F5344CB8AC3E}">
        <p14:creationId xmlns:p14="http://schemas.microsoft.com/office/powerpoint/2010/main" val="286194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229C61D-7467-4723-BBF7-BAA3572B0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 &amp; R-Rap-Demo (nur Refrain) - Stereo Out">
            <a:hlinkClick r:id="" action="ppaction://media"/>
            <a:extLst>
              <a:ext uri="{FF2B5EF4-FFF2-40B4-BE49-F238E27FC236}">
                <a16:creationId xmlns:a16="http://schemas.microsoft.com/office/drawing/2014/main" id="{768019FC-2D93-4547-8E6A-7E0A713CAA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226" y="4678017"/>
            <a:ext cx="1908313" cy="1908313"/>
          </a:xfrm>
          <a:prstGeom prst="rect">
            <a:avLst/>
          </a:prstGeom>
        </p:spPr>
      </p:pic>
    </p:spTree>
    <p:extLst>
      <p:ext uri="{BB962C8B-B14F-4D97-AF65-F5344CB8AC3E}">
        <p14:creationId xmlns:p14="http://schemas.microsoft.com/office/powerpoint/2010/main" val="11074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EA7B669-58CD-4089-BCDF-955FFAEA5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515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03B88A-9001-4199-A5B8-7D5636019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4_4 Takt Bpm 80 (Schlagzeug_drums)">
            <a:hlinkClick r:id="" action="ppaction://media"/>
          </p:cNvPr>
          <p:cNvPicPr>
            <a:picLocks noChangeAspect="1"/>
          </p:cNvPicPr>
          <p:nvPr>
            <a:audioFile r:link="rId1"/>
            <p:extLst>
              <p:ext uri="{DAA4B4D4-6D71-4841-9C94-3DE7FCFB9230}">
                <p14:media xmlns:p14="http://schemas.microsoft.com/office/powerpoint/2010/main" r:embed="rId2">
                  <p14:trim st="5593"/>
                </p14:media>
              </p:ext>
            </p:extLst>
          </p:nvPr>
        </p:nvPicPr>
        <p:blipFill>
          <a:blip r:embed="rId6"/>
          <a:stretch>
            <a:fillRect/>
          </a:stretch>
        </p:blipFill>
        <p:spPr>
          <a:xfrm>
            <a:off x="4140532" y="4911016"/>
            <a:ext cx="1507218" cy="1507218"/>
          </a:xfrm>
          <a:prstGeom prst="rect">
            <a:avLst/>
          </a:prstGeom>
        </p:spPr>
      </p:pic>
    </p:spTree>
    <p:extLst>
      <p:ext uri="{BB962C8B-B14F-4D97-AF65-F5344CB8AC3E}">
        <p14:creationId xmlns:p14="http://schemas.microsoft.com/office/powerpoint/2010/main" val="3920886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153BA4-DC23-49A0-9FA8-DF5670A4D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5365" y="4608151"/>
            <a:ext cx="1933938" cy="1933938"/>
          </a:xfrm>
          <a:prstGeom prst="rect">
            <a:avLst/>
          </a:prstGeom>
        </p:spPr>
      </p:pic>
    </p:spTree>
    <p:extLst>
      <p:ext uri="{BB962C8B-B14F-4D97-AF65-F5344CB8AC3E}">
        <p14:creationId xmlns:p14="http://schemas.microsoft.com/office/powerpoint/2010/main" val="3826920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6"/>
                                        </p:tgtEl>
                                      </p:cBhvr>
                                    </p:cmd>
                                  </p:childTnLst>
                                </p:cTn>
                              </p:par>
                            </p:childTnLst>
                          </p:cTn>
                        </p:par>
                      </p:childTnLst>
                    </p:cTn>
                  </p:par>
                </p:childTnLst>
              </p:cTn>
              <p:nextCondLst>
                <p:cond evt="onClick" delay="0">
                  <p:tgtEl>
                    <p:spTgt spid="6"/>
                  </p:tgtEl>
                </p:cond>
              </p:nextCondLst>
            </p:seq>
            <p:audio>
              <p:cMediaNode vol="40909">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4BDD-8695-4BD5-A926-82656948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64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AAB519-E413-4359-A54C-DC4B04BE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39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ED614BD-E6E6-46B6-BC5D-A55356DF1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138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A7238C1-AF33-45E9-9EB6-786A4485E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001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5976361-799F-4D4B-BA7C-19E3A4A8A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753" y="5288870"/>
            <a:ext cx="1333047" cy="1333047"/>
          </a:xfrm>
          <a:prstGeom prst="rect">
            <a:avLst/>
          </a:prstGeom>
        </p:spPr>
      </p:pic>
    </p:spTree>
    <p:extLst>
      <p:ext uri="{BB962C8B-B14F-4D97-AF65-F5344CB8AC3E}">
        <p14:creationId xmlns:p14="http://schemas.microsoft.com/office/powerpoint/2010/main" val="1469049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ED83D9-14DE-45F4-BC5E-C5F1D2DEE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199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D3C032C-1876-41CC-A8FC-D11B7F4ED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888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EE7D38-E591-44E4-A1F3-AE48E09A2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877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6B6583-549D-43ED-998B-C9727D09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0675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048C4F0-7F61-4C92-A299-9CDDC3312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63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C83103-C045-42AE-A355-3F96C870D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Still D.R.E. (Instrumental)">
            <a:hlinkClick r:id="" action="ppaction://media"/>
            <a:extLst>
              <a:ext uri="{FF2B5EF4-FFF2-40B4-BE49-F238E27FC236}">
                <a16:creationId xmlns:a16="http://schemas.microsoft.com/office/drawing/2014/main" id="{AAE2E02A-2DAF-44A5-9673-F66F86305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7687" y="5234609"/>
            <a:ext cx="1490870" cy="1490870"/>
          </a:xfrm>
          <a:prstGeom prst="rect">
            <a:avLst/>
          </a:prstGeom>
        </p:spPr>
      </p:pic>
    </p:spTree>
    <p:extLst>
      <p:ext uri="{BB962C8B-B14F-4D97-AF65-F5344CB8AC3E}">
        <p14:creationId xmlns:p14="http://schemas.microsoft.com/office/powerpoint/2010/main" val="20261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E9161B-05B0-402D-A8D2-798A3F9DE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3359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74BC608-E261-40D2-BB49-D1E059450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902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AAB490-812D-4120-BEF7-7E199A51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5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10FF-86A9-47AC-98D2-7A602152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1734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9E9B837-4226-4C83-90FD-845E534D0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487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3F1A81-E4C5-4074-A940-014979BE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67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61C062E-2C43-4685-9FF1-3C80EAF80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57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77C506-D9C9-4948-9AA6-A04D92C28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914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2ACCD4-EDB4-42FA-8A1F-56C39967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778841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1752</Words>
  <Application>Microsoft Office PowerPoint</Application>
  <PresentationFormat>Breitbild</PresentationFormat>
  <Paragraphs>163</Paragraphs>
  <Slides>24</Slides>
  <Notes>24</Notes>
  <HiddenSlides>0</HiddenSlides>
  <MMClips>5</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Calibri</vt:lpstr>
      <vt:lpstr>Calibri Light</vt:lpstr>
      <vt:lpstr>Symbol</vt:lpstr>
      <vt:lpstr>YAF85S6bc_I 0</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Paul denkhaus</dc:creator>
  <cp:lastModifiedBy>Paul denkhaus</cp:lastModifiedBy>
  <cp:revision>7</cp:revision>
  <dcterms:created xsi:type="dcterms:W3CDTF">2024-06-02T22:13:57Z</dcterms:created>
  <dcterms:modified xsi:type="dcterms:W3CDTF">2024-07-27T18:00:37Z</dcterms:modified>
</cp:coreProperties>
</file>